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61" r:id="rId7"/>
    <p:sldId id="309" r:id="rId8"/>
    <p:sldId id="308" r:id="rId9"/>
    <p:sldId id="303" r:id="rId10"/>
    <p:sldId id="305" r:id="rId11"/>
    <p:sldId id="289" r:id="rId12"/>
    <p:sldId id="300" r:id="rId13"/>
    <p:sldId id="298" r:id="rId14"/>
    <p:sldId id="264" r:id="rId15"/>
    <p:sldId id="262" r:id="rId16"/>
    <p:sldId id="278" r:id="rId17"/>
    <p:sldId id="301" r:id="rId18"/>
    <p:sldId id="306" r:id="rId19"/>
    <p:sldId id="307" r:id="rId20"/>
    <p:sldId id="296" r:id="rId21"/>
    <p:sldId id="276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5768"/>
  </p:normalViewPr>
  <p:slideViewPr>
    <p:cSldViewPr snapToGrid="0">
      <p:cViewPr varScale="1">
        <p:scale>
          <a:sx n="76" d="100"/>
          <a:sy n="76" d="100"/>
        </p:scale>
        <p:origin x="564" y="9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49ECEF-3E94-4732-BFC3-464D975639BA}" type="datetime1">
              <a:rPr lang="es-ES" smtClean="0"/>
              <a:t>28/07/2022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3551-E181-4730-A9E5-DB7143B35D46}" type="datetime1">
              <a:rPr lang="es-ES" smtClean="0"/>
              <a:pPr/>
              <a:t>28/07/2022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61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44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26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29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73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9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081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0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ido 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8 perso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t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804988"/>
            <a:ext cx="4941771" cy="1122202"/>
          </a:xfrm>
        </p:spPr>
        <p:txBody>
          <a:bodyPr rtlCol="0"/>
          <a:lstStyle/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6A68EA-95B3-A8DB-CF89-745ED8B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" y="3429000"/>
            <a:ext cx="11806851" cy="3429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74621A6-C91D-B616-DBDD-3FD57F46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" y="0"/>
            <a:ext cx="11806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736600"/>
            <a:ext cx="8229600" cy="1353236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- Sistema de insignias para vendedores: COMO FUNCIONA Y PARA QUÉ SIRVE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E9CCB5-9ED0-8879-FC43-F8464CB51698}"/>
              </a:ext>
            </a:extLst>
          </p:cNvPr>
          <p:cNvSpPr txBox="1">
            <a:spLocks/>
          </p:cNvSpPr>
          <p:nvPr/>
        </p:nvSpPr>
        <p:spPr>
          <a:xfrm>
            <a:off x="336550" y="-302490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Kpis</a:t>
            </a:r>
            <a:r>
              <a:rPr lang="es-ES" dirty="0"/>
              <a:t>, MÉTRICAS y reglas de negocios aplicadas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438E9E-BB4F-5C85-CAC8-2EE64B92F321}"/>
              </a:ext>
            </a:extLst>
          </p:cNvPr>
          <p:cNvSpPr txBox="1">
            <a:spLocks/>
          </p:cNvSpPr>
          <p:nvPr/>
        </p:nvSpPr>
        <p:spPr>
          <a:xfrm>
            <a:off x="6242050" y="2089836"/>
            <a:ext cx="5111750" cy="2678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75F1D-1CEC-120A-014A-B8CC0EBC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553454"/>
            <a:ext cx="12001500" cy="4257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6FDAEF-7366-DE10-A7E2-812F0528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06986"/>
            <a:ext cx="2657475" cy="21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82" y="147226"/>
            <a:ext cx="8421688" cy="1325563"/>
          </a:xfrm>
        </p:spPr>
        <p:txBody>
          <a:bodyPr rtlCol="0"/>
          <a:lstStyle/>
          <a:p>
            <a:pPr rtl="0"/>
            <a:r>
              <a:rPr lang="es-ES" dirty="0"/>
              <a:t>Modelo de regresión múltiple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3047" y="458082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 dirty="0"/>
              <a:t>   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719" y="2238428"/>
            <a:ext cx="4031030" cy="1057308"/>
          </a:xfrm>
          <a:ln>
            <a:solidFill>
              <a:schemeClr val="accent1"/>
            </a:solidFill>
          </a:ln>
        </p:spPr>
        <p:txBody>
          <a:bodyPr rtlCol="0">
            <a:normAutofit fontScale="25000" lnSpcReduction="20000"/>
          </a:bodyPr>
          <a:lstStyle/>
          <a:p>
            <a:pPr rtl="0"/>
            <a:r>
              <a:rPr lang="es-ES" sz="5500" dirty="0">
                <a:latin typeface="+mj-lt"/>
              </a:rPr>
              <a:t>Y = Costo de envío</a:t>
            </a:r>
          </a:p>
          <a:p>
            <a:pPr rtl="0"/>
            <a:r>
              <a:rPr lang="es-ES" sz="5500" dirty="0">
                <a:latin typeface="+mj-lt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 ₁ = Volumen del producto (cm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³)</a:t>
            </a:r>
          </a:p>
          <a:p>
            <a:pPr rtl="0"/>
            <a:r>
              <a:rPr lang="es-AR" sz="5500" dirty="0">
                <a:effectLst/>
                <a:latin typeface="+mj-lt"/>
                <a:ea typeface="Times New Roman" panose="02020603050405020304" pitchFamily="18" charset="0"/>
              </a:rPr>
              <a:t>X</a:t>
            </a:r>
            <a:r>
              <a:rPr lang="es-AR" sz="5500" dirty="0">
                <a:effectLst/>
                <a:latin typeface="+mj-lt"/>
                <a:ea typeface="Times New Roman" panose="02020603050405020304" pitchFamily="18" charset="0"/>
                <a:cs typeface="Cambria Math" panose="02040503050406030204" pitchFamily="18" charset="0"/>
              </a:rPr>
              <a:t>₂ = Peso del producto (g)</a:t>
            </a:r>
            <a:endParaRPr lang="es-AR" sz="5500" dirty="0">
              <a:latin typeface="+mj-lt"/>
              <a:ea typeface="Times New Roman" panose="02020603050405020304" pitchFamily="18" charset="0"/>
              <a:cs typeface="Cambria Math" panose="02040503050406030204" pitchFamily="18" charset="0"/>
            </a:endParaRPr>
          </a:p>
          <a:p>
            <a:pPr rtl="0"/>
            <a:r>
              <a:rPr lang="es-AR" sz="5500" i="0" dirty="0">
                <a:solidFill>
                  <a:srgbClr val="202122"/>
                </a:solidFill>
                <a:effectLst/>
                <a:latin typeface="+mj-lt"/>
              </a:rPr>
              <a:t>U = perturbación estocástica</a:t>
            </a:r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88228" y="2761137"/>
            <a:ext cx="4031945" cy="66081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HABLAR SOBRE R CUADRADO y como podría mejorar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75225" y="4726686"/>
            <a:ext cx="5693961" cy="1496015"/>
          </a:xfrm>
        </p:spPr>
        <p:txBody>
          <a:bodyPr rtlCol="0">
            <a:normAutofit/>
          </a:bodyPr>
          <a:lstStyle/>
          <a:p>
            <a:r>
              <a:rPr lang="es-ES" sz="1800" dirty="0"/>
              <a:t>En proceso: A partir de una evaluación de los vendedores por región, pretendemos agregarle al modelo la variable “distancia entre comprador y vendedor” con tal de aumentar la precisión del modelo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444104" y="3074930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E985B3D-C305-C353-8F41-80007DE86821}"/>
              </a:ext>
            </a:extLst>
          </p:cNvPr>
          <p:cNvSpPr txBox="1">
            <a:spLocks/>
          </p:cNvSpPr>
          <p:nvPr/>
        </p:nvSpPr>
        <p:spPr>
          <a:xfrm>
            <a:off x="524719" y="5165394"/>
            <a:ext cx="5701877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1360142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" y="1553420"/>
            <a:ext cx="5598350" cy="892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ⱼ =β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₀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₁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ⱼ)+ β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(X</a:t>
            </a:r>
            <a:r>
              <a:rPr lang="es-AR" sz="18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₂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ⱼ)  + u ⱼ</a:t>
            </a: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s-A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B4146AC-2E61-B711-7ABE-5FFC51A2E2E8}"/>
              </a:ext>
            </a:extLst>
          </p:cNvPr>
          <p:cNvSpPr txBox="1">
            <a:spLocks/>
          </p:cNvSpPr>
          <p:nvPr/>
        </p:nvSpPr>
        <p:spPr>
          <a:xfrm>
            <a:off x="7034825" y="3573067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63DB64FA-0102-30CC-4982-D93A41C9438E}"/>
              </a:ext>
            </a:extLst>
          </p:cNvPr>
          <p:cNvSpPr txBox="1">
            <a:spLocks/>
          </p:cNvSpPr>
          <p:nvPr/>
        </p:nvSpPr>
        <p:spPr>
          <a:xfrm>
            <a:off x="1578582" y="3909193"/>
            <a:ext cx="5956010" cy="895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99CD9-65E0-F632-8263-4B395BC9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674580"/>
            <a:ext cx="5905500" cy="27528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F2C0ED-7470-81EE-A855-CF4302C4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2" y="3693781"/>
            <a:ext cx="4031030" cy="330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29" y="501650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100" dirty="0"/>
              <a:t>CALCULADORA DE COSTO DE ENVÍO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10100" y="1448946"/>
            <a:ext cx="7766955" cy="1657264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Elaboramos regresiones lineales para cada estado con el objetivo de crear una herramienta a disposición de los usuarios que ayude a aproximar cual será el costo de envío de acuerdo a las dimensiones y el peso del artículo que desean comprar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F22D-1ACD-27B0-1DA4-EE7D89BF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1" y="3371502"/>
            <a:ext cx="8495918" cy="3845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45AFA9D-4776-5F47-5F22-BB2DAC32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390" y="3902086"/>
            <a:ext cx="2844059" cy="24542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C52EFE-9352-ABAA-FDCE-C5BDE040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3" y="1314450"/>
            <a:ext cx="43148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11750" cy="1204912"/>
          </a:xfrm>
        </p:spPr>
        <p:txBody>
          <a:bodyPr/>
          <a:lstStyle/>
          <a:p>
            <a:r>
              <a:rPr lang="es-AR" dirty="0"/>
              <a:t>Mercados disputables por región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14</a:t>
            </a:fld>
            <a:endParaRPr lang="es-ES" noProof="0"/>
          </a:p>
        </p:txBody>
      </p:sp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E898FCB9-78CA-78E9-B407-A9BC4B0AB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66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719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8"/>
    </mc:Choice>
    <mc:Fallback>
      <p:transition spd="slow" advTm="3009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15</a:t>
            </a:fld>
            <a:endParaRPr lang="es-ES" noProof="0"/>
          </a:p>
        </p:txBody>
      </p:sp>
      <p:pic>
        <p:nvPicPr>
          <p:cNvPr id="9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AB8DDDD0-13F9-2137-F6A9-ECFE64195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25" y="136525"/>
            <a:ext cx="11753949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5"/>
    </mc:Choice>
    <mc:Fallback>
      <p:transition spd="slow" advTm="1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42E5-B644-D233-FDEB-42731520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05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2478084" y="3101595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Mariano Rodas</a:t>
            </a:r>
          </a:p>
          <a:p>
            <a:endParaRPr lang="es-ES" sz="1800" dirty="0"/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7111647" y="308593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Alberto </a:t>
            </a:r>
            <a:r>
              <a:rPr lang="es-ES" sz="1800" dirty="0" err="1"/>
              <a:t>Landin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2478084" y="572511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+mj-lt"/>
              </a:rPr>
              <a:t>Federico K</a:t>
            </a:r>
            <a:r>
              <a:rPr lang="es-AR" sz="1800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sz="1800" dirty="0">
              <a:latin typeface="+mj-lt"/>
            </a:endParaRP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7039113" y="575018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Daniel Castillo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2420508" y="1650209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380732" y="541432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49" y="4219898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7162981" y="4083184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075" y="1736836"/>
            <a:ext cx="1782712" cy="1114195"/>
          </a:xfrm>
          <a:prstGeom prst="rect">
            <a:avLst/>
          </a:prstGeom>
        </p:spPr>
      </p:pic>
      <p:sp>
        <p:nvSpPr>
          <p:cNvPr id="23" name="Marcador de texto 35">
            <a:extLst>
              <a:ext uri="{FF2B5EF4-FFF2-40B4-BE49-F238E27FC236}">
                <a16:creationId xmlns:a16="http://schemas.microsoft.com/office/drawing/2014/main" id="{B1691FD4-EAAF-C50D-1F6D-331A0B9AD975}"/>
              </a:ext>
            </a:extLst>
          </p:cNvPr>
          <p:cNvSpPr txBox="1">
            <a:spLocks/>
          </p:cNvSpPr>
          <p:nvPr/>
        </p:nvSpPr>
        <p:spPr>
          <a:xfrm>
            <a:off x="2541960" y="6118320"/>
            <a:ext cx="4694710" cy="603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/federico-kostzer</a:t>
            </a:r>
          </a:p>
        </p:txBody>
      </p:sp>
      <p:sp>
        <p:nvSpPr>
          <p:cNvPr id="26" name="Marcador de texto 35">
            <a:extLst>
              <a:ext uri="{FF2B5EF4-FFF2-40B4-BE49-F238E27FC236}">
                <a16:creationId xmlns:a16="http://schemas.microsoft.com/office/drawing/2014/main" id="{B9940E1F-E0EF-9ACB-C108-4B7B548184AD}"/>
              </a:ext>
            </a:extLst>
          </p:cNvPr>
          <p:cNvSpPr txBox="1">
            <a:spLocks/>
          </p:cNvSpPr>
          <p:nvPr/>
        </p:nvSpPr>
        <p:spPr>
          <a:xfrm>
            <a:off x="7081245" y="3444656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albertolandin</a:t>
            </a:r>
            <a:endParaRPr lang="es-ES" sz="2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4184CA0-AF6C-82CD-7029-057B0F8DF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649" y="6241624"/>
            <a:ext cx="192311" cy="19231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B704005-0651-50B1-E375-6F175DCC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34" y="3557440"/>
            <a:ext cx="192311" cy="192311"/>
          </a:xfrm>
          <a:prstGeom prst="rect">
            <a:avLst/>
          </a:prstGeom>
        </p:spPr>
      </p:pic>
      <p:sp>
        <p:nvSpPr>
          <p:cNvPr id="28" name="Marcador de texto 35">
            <a:extLst>
              <a:ext uri="{FF2B5EF4-FFF2-40B4-BE49-F238E27FC236}">
                <a16:creationId xmlns:a16="http://schemas.microsoft.com/office/drawing/2014/main" id="{9AF7EA7D-766E-D3A0-9753-FD27F7882D54}"/>
              </a:ext>
            </a:extLst>
          </p:cNvPr>
          <p:cNvSpPr txBox="1">
            <a:spLocks/>
          </p:cNvSpPr>
          <p:nvPr/>
        </p:nvSpPr>
        <p:spPr>
          <a:xfrm>
            <a:off x="2478084" y="3436389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+mj-lt"/>
              </a:rPr>
              <a:t>/</a:t>
            </a:r>
            <a:r>
              <a:rPr lang="es-ES" sz="2000" dirty="0" err="1">
                <a:latin typeface="+mj-lt"/>
              </a:rPr>
              <a:t>marianorodas</a:t>
            </a:r>
            <a:endParaRPr lang="es-ES" sz="2000" dirty="0">
              <a:latin typeface="+mj-lt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A744DC3-A486-A74C-8D2B-280A7153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773" y="3547912"/>
            <a:ext cx="192311" cy="19231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2889799-DB08-1972-5D7F-4DF7C69D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731" y="6244788"/>
            <a:ext cx="192311" cy="192311"/>
          </a:xfrm>
          <a:prstGeom prst="rect">
            <a:avLst/>
          </a:prstGeom>
        </p:spPr>
      </p:pic>
      <p:sp>
        <p:nvSpPr>
          <p:cNvPr id="32" name="Marcador de texto 35">
            <a:extLst>
              <a:ext uri="{FF2B5EF4-FFF2-40B4-BE49-F238E27FC236}">
                <a16:creationId xmlns:a16="http://schemas.microsoft.com/office/drawing/2014/main" id="{700F2B17-2024-2717-15F5-77664C2E1346}"/>
              </a:ext>
            </a:extLst>
          </p:cNvPr>
          <p:cNvSpPr txBox="1">
            <a:spLocks/>
          </p:cNvSpPr>
          <p:nvPr/>
        </p:nvSpPr>
        <p:spPr>
          <a:xfrm>
            <a:off x="7111647" y="6159187"/>
            <a:ext cx="4694710" cy="34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s-E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2000" dirty="0"/>
              <a:t>/</a:t>
            </a:r>
            <a:r>
              <a:rPr lang="es-AR" sz="2000" dirty="0" err="1"/>
              <a:t>daniel-casvill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3178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Equipo 12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49" y="310658"/>
            <a:ext cx="3171825" cy="1325563"/>
          </a:xfrm>
        </p:spPr>
        <p:txBody>
          <a:bodyPr rtlCol="0"/>
          <a:lstStyle/>
          <a:p>
            <a:pPr rtl="0"/>
            <a:r>
              <a:rPr lang="es-ES" dirty="0"/>
              <a:t>QUIÉNES SOMOS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49" y="2543179"/>
            <a:ext cx="3571875" cy="281963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Somos un grupo de estudiantes de Henry de distintos países interesados en comprender e incorporar las herramientas que la Ciencia de Datos posibilita con el objetivo de un próspero desarrollo profesional y de adquirir la capacidad de una mejor toma de decisiones.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8" name="Marcador de texto 35">
            <a:extLst>
              <a:ext uri="{FF2B5EF4-FFF2-40B4-BE49-F238E27FC236}">
                <a16:creationId xmlns:a16="http://schemas.microsoft.com/office/drawing/2014/main" id="{1ADD86BB-C5F3-92E3-535B-9BA6EDC5A556}"/>
              </a:ext>
            </a:extLst>
          </p:cNvPr>
          <p:cNvSpPr txBox="1">
            <a:spLocks/>
          </p:cNvSpPr>
          <p:nvPr/>
        </p:nvSpPr>
        <p:spPr>
          <a:xfrm>
            <a:off x="5613449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Mariano Rodas</a:t>
            </a:r>
          </a:p>
          <a:p>
            <a:endParaRPr lang="es-ES" dirty="0"/>
          </a:p>
        </p:txBody>
      </p:sp>
      <p:sp>
        <p:nvSpPr>
          <p:cNvPr id="9" name="Marcador de texto 51">
            <a:extLst>
              <a:ext uri="{FF2B5EF4-FFF2-40B4-BE49-F238E27FC236}">
                <a16:creationId xmlns:a16="http://schemas.microsoft.com/office/drawing/2014/main" id="{1E875058-0802-4E0B-C196-204290D160C4}"/>
              </a:ext>
            </a:extLst>
          </p:cNvPr>
          <p:cNvSpPr txBox="1">
            <a:spLocks/>
          </p:cNvSpPr>
          <p:nvPr/>
        </p:nvSpPr>
        <p:spPr>
          <a:xfrm>
            <a:off x="5495157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1" name="Marcador de texto 35">
            <a:extLst>
              <a:ext uri="{FF2B5EF4-FFF2-40B4-BE49-F238E27FC236}">
                <a16:creationId xmlns:a16="http://schemas.microsoft.com/office/drawing/2014/main" id="{D558BFDB-F6E9-F5E7-4E5F-BADB95C3911C}"/>
              </a:ext>
            </a:extLst>
          </p:cNvPr>
          <p:cNvSpPr txBox="1">
            <a:spLocks/>
          </p:cNvSpPr>
          <p:nvPr/>
        </p:nvSpPr>
        <p:spPr>
          <a:xfrm>
            <a:off x="8165382" y="2912972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Alberto </a:t>
            </a:r>
            <a:r>
              <a:rPr lang="es-ES" dirty="0" err="1"/>
              <a:t>Landin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51">
            <a:extLst>
              <a:ext uri="{FF2B5EF4-FFF2-40B4-BE49-F238E27FC236}">
                <a16:creationId xmlns:a16="http://schemas.microsoft.com/office/drawing/2014/main" id="{5BB74E77-8231-0D38-8CEB-AE61E50187BA}"/>
              </a:ext>
            </a:extLst>
          </p:cNvPr>
          <p:cNvSpPr txBox="1">
            <a:spLocks/>
          </p:cNvSpPr>
          <p:nvPr/>
        </p:nvSpPr>
        <p:spPr>
          <a:xfrm>
            <a:off x="8047090" y="3258907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sp>
        <p:nvSpPr>
          <p:cNvPr id="14" name="Marcador de texto 35">
            <a:extLst>
              <a:ext uri="{FF2B5EF4-FFF2-40B4-BE49-F238E27FC236}">
                <a16:creationId xmlns:a16="http://schemas.microsoft.com/office/drawing/2014/main" id="{01182E51-67D3-21E8-CE7E-2782611F31B2}"/>
              </a:ext>
            </a:extLst>
          </p:cNvPr>
          <p:cNvSpPr txBox="1">
            <a:spLocks/>
          </p:cNvSpPr>
          <p:nvPr/>
        </p:nvSpPr>
        <p:spPr>
          <a:xfrm>
            <a:off x="5613449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+mj-lt"/>
              </a:rPr>
              <a:t>Federico K</a:t>
            </a:r>
            <a:r>
              <a:rPr lang="es-AR" b="0" i="0" dirty="0" err="1">
                <a:solidFill>
                  <a:srgbClr val="202124"/>
                </a:solidFill>
                <a:effectLst/>
                <a:latin typeface="+mj-lt"/>
              </a:rPr>
              <a:t>ostzer</a:t>
            </a:r>
            <a:endParaRPr lang="es-ES" dirty="0">
              <a:latin typeface="+mj-lt"/>
            </a:endParaRPr>
          </a:p>
        </p:txBody>
      </p:sp>
      <p:sp>
        <p:nvSpPr>
          <p:cNvPr id="15" name="Marcador de texto 51">
            <a:extLst>
              <a:ext uri="{FF2B5EF4-FFF2-40B4-BE49-F238E27FC236}">
                <a16:creationId xmlns:a16="http://schemas.microsoft.com/office/drawing/2014/main" id="{2A007825-242C-6525-0E31-54A3C732D82C}"/>
              </a:ext>
            </a:extLst>
          </p:cNvPr>
          <p:cNvSpPr txBox="1">
            <a:spLocks/>
          </p:cNvSpPr>
          <p:nvPr/>
        </p:nvSpPr>
        <p:spPr>
          <a:xfrm>
            <a:off x="5495157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Analista de datos</a:t>
            </a:r>
          </a:p>
        </p:txBody>
      </p:sp>
      <p:sp>
        <p:nvSpPr>
          <p:cNvPr id="17" name="Marcador de texto 35">
            <a:extLst>
              <a:ext uri="{FF2B5EF4-FFF2-40B4-BE49-F238E27FC236}">
                <a16:creationId xmlns:a16="http://schemas.microsoft.com/office/drawing/2014/main" id="{450D1077-8B23-E978-92A4-0F0A3BD66371}"/>
              </a:ext>
            </a:extLst>
          </p:cNvPr>
          <p:cNvSpPr txBox="1">
            <a:spLocks/>
          </p:cNvSpPr>
          <p:nvPr/>
        </p:nvSpPr>
        <p:spPr>
          <a:xfrm>
            <a:off x="8055074" y="5054809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Daniel Castillo</a:t>
            </a:r>
          </a:p>
        </p:txBody>
      </p:sp>
      <p:sp>
        <p:nvSpPr>
          <p:cNvPr id="18" name="Marcador de texto 51">
            <a:extLst>
              <a:ext uri="{FF2B5EF4-FFF2-40B4-BE49-F238E27FC236}">
                <a16:creationId xmlns:a16="http://schemas.microsoft.com/office/drawing/2014/main" id="{36FCC6A0-A4E4-A6FD-D4FF-CB4E655988F5}"/>
              </a:ext>
            </a:extLst>
          </p:cNvPr>
          <p:cNvSpPr txBox="1">
            <a:spLocks/>
          </p:cNvSpPr>
          <p:nvPr/>
        </p:nvSpPr>
        <p:spPr>
          <a:xfrm>
            <a:off x="7936782" y="5400744"/>
            <a:ext cx="2057400" cy="3430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Ingeniero de datos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2E316C-F2BD-6846-EF1A-BF0615EC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9" b="19648"/>
          <a:stretch/>
        </p:blipFill>
        <p:spPr>
          <a:xfrm>
            <a:off x="5613449" y="1460130"/>
            <a:ext cx="1571226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C0B0327B-E035-B825-C25A-BAFE8F626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200149" y="1810355"/>
            <a:ext cx="3171825" cy="38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dirty="0"/>
              <a:t>Grupo 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244EC-16F1-A015-E682-59A66EFF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12" y="3701276"/>
            <a:ext cx="1262900" cy="13228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56D8D9-73CC-5845-3E80-29DE70948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1" t="-4693" r="16929" b="4897"/>
          <a:stretch/>
        </p:blipFill>
        <p:spPr>
          <a:xfrm>
            <a:off x="8165382" y="3593798"/>
            <a:ext cx="1262900" cy="14595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0F307A-69F8-7524-B832-43EFBB935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76" y="1565813"/>
            <a:ext cx="1782712" cy="11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391" y="1310879"/>
            <a:ext cx="2384817" cy="79930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rtl="0"/>
            <a:r>
              <a:rPr lang="es-ES" dirty="0"/>
              <a:t>Etapa 1:</a:t>
            </a:r>
          </a:p>
          <a:p>
            <a:pPr rtl="0"/>
            <a:r>
              <a:rPr lang="es-ES" dirty="0"/>
              <a:t>Puesta en marcha del proyecto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s-ES" dirty="0"/>
              <a:t>Etapa 2:</a:t>
            </a:r>
          </a:p>
          <a:p>
            <a:pPr rtl="0"/>
            <a:r>
              <a:rPr lang="es-ES" dirty="0"/>
              <a:t>Trabajando los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968" y="3633788"/>
            <a:ext cx="2386596" cy="514350"/>
          </a:xfrm>
        </p:spPr>
        <p:txBody>
          <a:bodyPr rtlCol="0"/>
          <a:lstStyle/>
          <a:p>
            <a:pPr rtl="0"/>
            <a:r>
              <a:rPr lang="es-ES" dirty="0"/>
              <a:t>Etapa 3:</a:t>
            </a:r>
          </a:p>
          <a:p>
            <a:pPr rtl="0"/>
            <a:r>
              <a:rPr lang="es-ES" dirty="0"/>
              <a:t>Etapa de análisis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5968" y="4710114"/>
            <a:ext cx="2970796" cy="514350"/>
          </a:xfrm>
        </p:spPr>
        <p:txBody>
          <a:bodyPr rtlCol="0"/>
          <a:lstStyle/>
          <a:p>
            <a:pPr rtl="0"/>
            <a:r>
              <a:rPr lang="es-ES" dirty="0"/>
              <a:t>Etapa 4:</a:t>
            </a:r>
          </a:p>
          <a:p>
            <a:pPr rtl="0"/>
            <a:r>
              <a:rPr lang="es-ES" dirty="0"/>
              <a:t>Presentación final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9178" y="1205111"/>
            <a:ext cx="5539095" cy="1352352"/>
          </a:xfrm>
        </p:spPr>
        <p:txBody>
          <a:bodyPr rtlCol="0"/>
          <a:lstStyle/>
          <a:p>
            <a:pPr rtl="0"/>
            <a:r>
              <a:rPr lang="es-ES" dirty="0"/>
              <a:t>Desarrollar métricas</a:t>
            </a:r>
          </a:p>
          <a:p>
            <a:pPr rtl="0"/>
            <a:r>
              <a:rPr lang="es-ES" dirty="0"/>
              <a:t>Presentación de </a:t>
            </a:r>
            <a:r>
              <a:rPr lang="es-ES" dirty="0" err="1"/>
              <a:t>KPIs</a:t>
            </a:r>
            <a:endParaRPr lang="es-ES" dirty="0"/>
          </a:p>
          <a:p>
            <a:pPr rtl="0"/>
            <a:r>
              <a:rPr lang="es-ES" dirty="0"/>
              <a:t>Tecnologías a usar</a:t>
            </a:r>
          </a:p>
          <a:p>
            <a:pPr rtl="0"/>
            <a:r>
              <a:rPr lang="es-ES" dirty="0"/>
              <a:t>Documentar alcance del proyecto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Diseño del modelo de base de datos</a:t>
            </a:r>
          </a:p>
          <a:p>
            <a:pPr rtl="0"/>
            <a:r>
              <a:rPr lang="es-ES" dirty="0"/>
              <a:t>Creación y configuración de ambiente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pPr rtl="0"/>
            <a:r>
              <a:rPr lang="es-ES" dirty="0"/>
              <a:t>Automatización del data </a:t>
            </a:r>
            <a:r>
              <a:rPr lang="es-ES" dirty="0" err="1"/>
              <a:t>warehouse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es-ES" dirty="0"/>
              <a:t>Exposición de reportes y dashboards</a:t>
            </a:r>
          </a:p>
          <a:p>
            <a:pPr rtl="0"/>
            <a:r>
              <a:rPr lang="es-ES" dirty="0"/>
              <a:t>Creación de modelos predictivos </a:t>
            </a:r>
          </a:p>
          <a:p>
            <a:pPr rtl="0"/>
            <a:r>
              <a:rPr lang="es-ES" dirty="0"/>
              <a:t>Aplicar reglas de negocios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29"/>
            <a:ext cx="5539095" cy="1131527"/>
          </a:xfrm>
        </p:spPr>
        <p:txBody>
          <a:bodyPr rtlCol="0"/>
          <a:lstStyle/>
          <a:p>
            <a:pPr rtl="0"/>
            <a:r>
              <a:rPr lang="es-ES" dirty="0"/>
              <a:t>Conclusiones </a:t>
            </a:r>
          </a:p>
          <a:p>
            <a:pPr rtl="0"/>
            <a:r>
              <a:rPr lang="es-ES" dirty="0"/>
              <a:t>Recomendaciones</a:t>
            </a:r>
          </a:p>
          <a:p>
            <a:pPr rtl="0"/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B216D42-1669-D335-EEC5-918454F64CDD}"/>
              </a:ext>
            </a:extLst>
          </p:cNvPr>
          <p:cNvSpPr/>
          <p:nvPr/>
        </p:nvSpPr>
        <p:spPr>
          <a:xfrm rot="11810063">
            <a:off x="8483433" y="5475252"/>
            <a:ext cx="637217" cy="3365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E654F8D-A6B1-7C09-48AA-9FD3A2DEE57E}"/>
              </a:ext>
            </a:extLst>
          </p:cNvPr>
          <p:cNvSpPr txBox="1">
            <a:spLocks/>
          </p:cNvSpPr>
          <p:nvPr/>
        </p:nvSpPr>
        <p:spPr>
          <a:xfrm>
            <a:off x="8346484" y="5652414"/>
            <a:ext cx="2266949" cy="72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(Ud. ESTÁ AQUÍ)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Parte de organización	</a:t>
            </a:r>
            <a:br>
              <a:rPr lang="es-AR" dirty="0"/>
            </a:br>
            <a:r>
              <a:rPr lang="es-AR" dirty="0" err="1"/>
              <a:t>trello</a:t>
            </a:r>
            <a:br>
              <a:rPr lang="es-AR" dirty="0"/>
            </a:br>
            <a:r>
              <a:rPr lang="es-AR" dirty="0"/>
              <a:t>diagrama </a:t>
            </a:r>
            <a:r>
              <a:rPr lang="es-AR" dirty="0" err="1"/>
              <a:t>gantt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42E5-B644-D233-FDEB-42731520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942F6-8A01-8F4A-FC27-B067F365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7D3A-3E71-FD91-0E7D-BA8F6F9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039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F4C34-5210-563D-4866-33E99B4E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8" y="550170"/>
            <a:ext cx="5111750" cy="1204912"/>
          </a:xfrm>
        </p:spPr>
        <p:txBody>
          <a:bodyPr/>
          <a:lstStyle/>
          <a:p>
            <a:r>
              <a:rPr lang="es-AR" dirty="0"/>
              <a:t>Alcance y primer vista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97BDD9-6FEA-B745-835A-52520AAF4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38" y="3337218"/>
            <a:ext cx="5111750" cy="3178971"/>
          </a:xfrm>
        </p:spPr>
        <p:txBody>
          <a:bodyPr>
            <a:normAutofit/>
          </a:bodyPr>
          <a:lstStyle/>
          <a:p>
            <a:r>
              <a:rPr lang="es-AR" sz="1800" dirty="0"/>
              <a:t>	El </a:t>
            </a:r>
            <a:r>
              <a:rPr lang="es-AR" sz="1800" dirty="0" err="1"/>
              <a:t>dataframe</a:t>
            </a:r>
            <a:r>
              <a:rPr lang="es-AR" sz="1800" dirty="0"/>
              <a:t> del que haremos uso contiene más de 100.000 entre 2016 y mediados de 2018 órdenes de compra de este E-Commerce brasilero. Las mismas indican el comprador, vendedor, producto, monto en reales y tiempo de envío entre otras cosas. A su vez, tenemos la información de la ciudad y el Estado donde residen los participantes de las transacciones.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DC285-23C6-164D-5D74-A4A2AB8E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78F5AB-7581-9C08-19BC-5857434CE428}"/>
              </a:ext>
            </a:extLst>
          </p:cNvPr>
          <p:cNvSpPr txBox="1">
            <a:spLocks/>
          </p:cNvSpPr>
          <p:nvPr/>
        </p:nvSpPr>
        <p:spPr>
          <a:xfrm>
            <a:off x="612775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Olist</a:t>
            </a:r>
            <a:r>
              <a:rPr lang="es-AR" dirty="0"/>
              <a:t> </a:t>
            </a:r>
            <a:r>
              <a:rPr lang="es-AR" dirty="0" err="1"/>
              <a:t>datset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F8D0EF-CA07-B659-318D-9A7B2691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553044"/>
            <a:ext cx="1933575" cy="123825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AF81893-C0BC-64A9-22A1-E74340BD690E}"/>
              </a:ext>
            </a:extLst>
          </p:cNvPr>
          <p:cNvSpPr txBox="1">
            <a:spLocks/>
          </p:cNvSpPr>
          <p:nvPr/>
        </p:nvSpPr>
        <p:spPr>
          <a:xfrm>
            <a:off x="7099300" y="3542504"/>
            <a:ext cx="4772025" cy="317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sz="1800" dirty="0"/>
              <a:t>Datos antiguos</a:t>
            </a:r>
            <a:endParaRPr lang="es-AR" sz="18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r>
              <a:rPr lang="es-AR" sz="1800" dirty="0"/>
              <a:t>Incapacidad de saber qué ocurrió durante la pandemia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Imposibilidad de hacer un estudio demográfico </a:t>
            </a:r>
          </a:p>
          <a:p>
            <a:pPr marL="285750" indent="-285750">
              <a:buFontTx/>
              <a:buChar char="-"/>
            </a:pPr>
            <a:r>
              <a:rPr lang="es-AR" sz="1800" dirty="0"/>
              <a:t>Insuficiencia de datos para ciertos modelos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A141027-B596-7E29-D51A-3312A3707EEB}"/>
              </a:ext>
            </a:extLst>
          </p:cNvPr>
          <p:cNvSpPr txBox="1">
            <a:spLocks/>
          </p:cNvSpPr>
          <p:nvPr/>
        </p:nvSpPr>
        <p:spPr>
          <a:xfrm>
            <a:off x="7080250" y="179129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263019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5B47-5ABA-E434-849A-9BF2A592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8" y="-59136"/>
            <a:ext cx="5111750" cy="1204912"/>
          </a:xfrm>
        </p:spPr>
        <p:txBody>
          <a:bodyPr/>
          <a:lstStyle/>
          <a:p>
            <a:r>
              <a:rPr lang="es-AR" dirty="0"/>
              <a:t>Limpieza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1BD4C-3B0A-6073-CA21-BFE420AB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325" y="382982"/>
            <a:ext cx="5111750" cy="1525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s-AR" dirty="0"/>
              <a:t>Tecnologías usadas</a:t>
            </a:r>
          </a:p>
          <a:p>
            <a:pPr marL="285750" indent="-285750">
              <a:buFontTx/>
              <a:buChar char="-"/>
            </a:pPr>
            <a:r>
              <a:rPr lang="es-AR" dirty="0"/>
              <a:t>Tratamiento de datos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9DFD1-7E84-03C3-9929-6B66E963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C179F985-5B9A-93FC-958F-4E078BC08FD1}"/>
              </a:ext>
            </a:extLst>
          </p:cNvPr>
          <p:cNvSpPr txBox="1">
            <a:spLocks/>
          </p:cNvSpPr>
          <p:nvPr/>
        </p:nvSpPr>
        <p:spPr>
          <a:xfrm>
            <a:off x="7426325" y="3098800"/>
            <a:ext cx="5111750" cy="239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AR" dirty="0"/>
              <a:t>Eliminación de valores faltantes</a:t>
            </a:r>
          </a:p>
          <a:p>
            <a:pPr marL="285750" indent="-285750">
              <a:buFontTx/>
              <a:buChar char="-"/>
            </a:pPr>
            <a:r>
              <a:rPr lang="es-AR" dirty="0"/>
              <a:t>Modificación del tipo de dato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Detección de outliers</a:t>
            </a:r>
          </a:p>
          <a:p>
            <a:pPr marL="285750" indent="-285750">
              <a:buFontTx/>
              <a:buChar char="-"/>
            </a:pPr>
            <a:r>
              <a:rPr lang="es-AR" dirty="0"/>
              <a:t>Determinación de cuales serán las variables que utilizaremos en el análisis</a:t>
            </a:r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614A63-8E46-E61E-5AB1-32EC896B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3" y="2652555"/>
            <a:ext cx="6869764" cy="42054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8587636-8175-9F57-968C-F9FF59073424}"/>
              </a:ext>
            </a:extLst>
          </p:cNvPr>
          <p:cNvSpPr txBox="1">
            <a:spLocks/>
          </p:cNvSpPr>
          <p:nvPr/>
        </p:nvSpPr>
        <p:spPr>
          <a:xfrm>
            <a:off x="1652588" y="1306114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400" dirty="0"/>
              <a:t>Diagrama de hechos y dimensiones</a:t>
            </a:r>
          </a:p>
        </p:txBody>
      </p:sp>
    </p:spTree>
    <p:extLst>
      <p:ext uri="{BB962C8B-B14F-4D97-AF65-F5344CB8AC3E}">
        <p14:creationId xmlns:p14="http://schemas.microsoft.com/office/powerpoint/2010/main" val="176371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A390D-B5DB-A3E7-4B67-FF6D6A58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65125"/>
            <a:ext cx="5111750" cy="1204912"/>
          </a:xfrm>
        </p:spPr>
        <p:txBody>
          <a:bodyPr>
            <a:normAutofit/>
          </a:bodyPr>
          <a:lstStyle/>
          <a:p>
            <a:r>
              <a:rPr lang="es-AR" sz="3200" dirty="0"/>
              <a:t>ANALISIS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E981-F109-A0E5-702F-23FBB570D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13" y="2209802"/>
            <a:ext cx="3840162" cy="337026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AR" dirty="0"/>
              <a:t>Contexto económico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# Contexto del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EComerce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en </a:t>
            </a:r>
            <a:r>
              <a:rPr lang="es-E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latinoamerica</a:t>
            </a:r>
            <a:r>
              <a:rPr lang="es-E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 lo largo de 2021, año en que la reactivación económica comenzó tras la etapa más dura del confinamiento, el crecimiento del comercio electrónico latinoamericano fue de 37%, de acuerdo con cifras del estudio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Beyond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Borders 2021/2022, elaborado por </a:t>
            </a:r>
            <a:r>
              <a:rPr lang="es-ES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Ebanx</a:t>
            </a:r>
            <a:r>
              <a:rPr lang="es-E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s-AR" dirty="0"/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4D0260-7399-4D01-FA64-7900B293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831FA-BBA4-6D08-B3C0-7F0F5BD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para inversores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AF093-76AE-A313-4BFE-CB1EC1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14609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999" y="511799"/>
            <a:ext cx="3171825" cy="132556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ES" dirty="0"/>
              <a:t>Distribución regional de </a:t>
            </a:r>
            <a:br>
              <a:rPr lang="es-ES" dirty="0"/>
            </a:br>
            <a:r>
              <a:rPr lang="es-ES" dirty="0"/>
              <a:t>Vendedores y consumidores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518A39-B86E-D112-69D4-73AE468C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11" y="136525"/>
            <a:ext cx="3704540" cy="2732094"/>
          </a:xfrm>
        </p:spPr>
        <p:txBody>
          <a:bodyPr/>
          <a:lstStyle/>
          <a:p>
            <a:endParaRPr lang="es-AR" dirty="0"/>
          </a:p>
          <a:p>
            <a:endParaRPr lang="es-AR" dirty="0"/>
          </a:p>
          <a:p>
            <a:r>
              <a:rPr lang="es-AR" dirty="0"/>
              <a:t>-Poner las referencias de modo más comprensible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222F07F-0ECF-6569-30FE-6E5547B9E552}"/>
              </a:ext>
            </a:extLst>
          </p:cNvPr>
          <p:cNvSpPr txBox="1">
            <a:spLocks/>
          </p:cNvSpPr>
          <p:nvPr/>
        </p:nvSpPr>
        <p:spPr>
          <a:xfrm>
            <a:off x="116998" y="136526"/>
            <a:ext cx="39538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Características del mercado brasilero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F874C6-8637-407C-86AB-D0AC34CF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730500"/>
            <a:ext cx="6121400" cy="39909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46A3CF4-F760-E9E9-E5BC-B7E7C02C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1" y="2587624"/>
            <a:ext cx="59785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C9BA-CDBF-1767-1CE2-7C13FDEF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92" y="169001"/>
            <a:ext cx="7883525" cy="1782762"/>
          </a:xfrm>
        </p:spPr>
        <p:txBody>
          <a:bodyPr>
            <a:normAutofit/>
          </a:bodyPr>
          <a:lstStyle/>
          <a:p>
            <a:r>
              <a:rPr lang="es-AR" dirty="0"/>
              <a:t>HACER GRÁFICO DE BARRAS DE LA EVOLUCIÓN POR MES DE LAS COMRAS O DEL VOLUMEN DE COMPRAS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A8442-82EA-2794-CE4F-8377FD8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BE361-082F-F1DB-0811-BA6C66D6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122617"/>
            <a:ext cx="8848725" cy="40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5094"/>
      </p:ext>
    </p:extLst>
  </p:cSld>
  <p:clrMapOvr>
    <a:masterClrMapping/>
  </p:clrMapOvr>
</p:sld>
</file>

<file path=ppt/theme/theme1.xml><?xml version="1.0" encoding="utf-8"?>
<a:theme xmlns:a="http://schemas.openxmlformats.org/drawingml/2006/main" name="Una sola lí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4_TF56180624_Win32" id="{CCF276C0-2FDF-463F-B45D-4EDBA039C896}" vid="{7446774B-3392-4AFF-ADF4-7FE1E36E52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 tenue</Template>
  <TotalTime>2895</TotalTime>
  <Words>621</Words>
  <Application>Microsoft Office PowerPoint</Application>
  <PresentationFormat>Panorámica</PresentationFormat>
  <Paragraphs>122</Paragraphs>
  <Slides>18</Slides>
  <Notes>10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Tenorite</vt:lpstr>
      <vt:lpstr>Una sola línea</vt:lpstr>
      <vt:lpstr>Presentación final</vt:lpstr>
      <vt:lpstr>QUIÉNES SOMOS</vt:lpstr>
      <vt:lpstr>Presentación de PowerPoint</vt:lpstr>
      <vt:lpstr>Parte de organización  trello diagrama gantt</vt:lpstr>
      <vt:lpstr>Alcance y primer vista de datos</vt:lpstr>
      <vt:lpstr>Limpieza de datos</vt:lpstr>
      <vt:lpstr>ANALISIS DE DATOS</vt:lpstr>
      <vt:lpstr>Distribución regional de  Vendedores y consumidores</vt:lpstr>
      <vt:lpstr>HACER GRÁFICO DE BARRAS DE LA EVOLUCIÓN POR MES DE LAS COMRAS O DEL VOLUMEN DE COMPRAS</vt:lpstr>
      <vt:lpstr>Presentación de PowerPoint</vt:lpstr>
      <vt:lpstr>- Sistema de insignias para vendedores: COMO FUNCIONA Y PARA QUÉ SIRVE</vt:lpstr>
      <vt:lpstr>Modelo de regresión múltiple</vt:lpstr>
      <vt:lpstr>CALCULADORA DE COSTO DE ENVÍO</vt:lpstr>
      <vt:lpstr>Mercados disputables por región</vt:lpstr>
      <vt:lpstr>Presentación de PowerPoint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Semana 2</dc:title>
  <dc:creator>mariano rodas</dc:creator>
  <cp:lastModifiedBy>Federico Kostzer</cp:lastModifiedBy>
  <cp:revision>22</cp:revision>
  <dcterms:created xsi:type="dcterms:W3CDTF">2022-07-14T19:48:18Z</dcterms:created>
  <dcterms:modified xsi:type="dcterms:W3CDTF">2022-07-29T06:11:04Z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